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67" r:id="rId15"/>
    <p:sldId id="270" r:id="rId16"/>
  </p:sldIdLst>
  <p:sldSz cx="9144000" cy="6858000" type="screen4x3"/>
  <p:notesSz cx="6797675" cy="987425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53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3BEB-1117-4CB0-AFD9-9ED7F9392203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60B98-742A-459C-8EA4-A79E7F903A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07541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3BEB-1117-4CB0-AFD9-9ED7F9392203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60B98-742A-459C-8EA4-A79E7F903A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09558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3BEB-1117-4CB0-AFD9-9ED7F9392203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60B98-742A-459C-8EA4-A79E7F903A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51805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3BEB-1117-4CB0-AFD9-9ED7F9392203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60B98-742A-459C-8EA4-A79E7F903A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4488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3BEB-1117-4CB0-AFD9-9ED7F9392203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60B98-742A-459C-8EA4-A79E7F903A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34594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3BEB-1117-4CB0-AFD9-9ED7F9392203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60B98-742A-459C-8EA4-A79E7F903A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49706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3BEB-1117-4CB0-AFD9-9ED7F9392203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60B98-742A-459C-8EA4-A79E7F903A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7499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3BEB-1117-4CB0-AFD9-9ED7F9392203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60B98-742A-459C-8EA4-A79E7F903A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46436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3BEB-1117-4CB0-AFD9-9ED7F9392203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60B98-742A-459C-8EA4-A79E7F903A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57744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3BEB-1117-4CB0-AFD9-9ED7F9392203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60B98-742A-459C-8EA4-A79E7F903A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21870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3BEB-1117-4CB0-AFD9-9ED7F9392203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60B98-742A-459C-8EA4-A79E7F903A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28137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3E3BEB-1117-4CB0-AFD9-9ED7F9392203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60B98-742A-459C-8EA4-A79E7F903A1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0946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aszkalovics.hu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apermag.com/2013/06/ten_best_streetwear_brands_fashion_logo_parodies.php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ed.com/talks/lang/hu/johanna_blakley_lessons_from_fashion_s_free_culture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design</a:t>
            </a:r>
            <a:r>
              <a:rPr lang="hu-HU" i="1" dirty="0" smtClean="0"/>
              <a:t>jog</a:t>
            </a:r>
            <a:endParaRPr lang="hu-HU" i="1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dirty="0" err="1" smtClean="0"/>
              <a:t>dr.Daszkalovics</a:t>
            </a:r>
            <a:r>
              <a:rPr lang="hu-HU" dirty="0" smtClean="0"/>
              <a:t> Katalin</a:t>
            </a:r>
          </a:p>
          <a:p>
            <a:r>
              <a:rPr lang="hu-HU" dirty="0" smtClean="0"/>
              <a:t>ügyvéd</a:t>
            </a:r>
          </a:p>
          <a:p>
            <a:r>
              <a:rPr lang="hu-HU" dirty="0" smtClean="0"/>
              <a:t>1054 Budapest, Szemere u. 21.</a:t>
            </a:r>
          </a:p>
          <a:p>
            <a:r>
              <a:rPr lang="hu-HU" dirty="0" smtClean="0"/>
              <a:t>+36 209 225 893</a:t>
            </a:r>
          </a:p>
          <a:p>
            <a:r>
              <a:rPr lang="hu-HU" dirty="0" err="1" smtClean="0">
                <a:hlinkClick r:id="rId2"/>
              </a:rPr>
              <a:t>www.daszkalovics.hu</a:t>
            </a:r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520809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Érdekes jogesetek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Szintén egy párizsi döntés 2008-ból, ami amiatt érdekes, mert ebben az ítéletben az került kimondásra, hogy </a:t>
            </a:r>
            <a:r>
              <a:rPr lang="hu-HU" u="sng" dirty="0" smtClean="0"/>
              <a:t>egy divatbemutató a maga egységében </a:t>
            </a:r>
            <a:r>
              <a:rPr lang="hu-HU" dirty="0" smtClean="0"/>
              <a:t>– ruhák, zene, koreográfia – </a:t>
            </a:r>
            <a:r>
              <a:rPr lang="hu-HU" u="sng" dirty="0" smtClean="0"/>
              <a:t>szellemi alkotás</a:t>
            </a:r>
            <a:r>
              <a:rPr lang="hu-HU" dirty="0" smtClean="0"/>
              <a:t>, s mint ilyen szerzői jog által védett… (a jogsértést azok a fotósok követték el, akik az egész bemutatót engedély nélkül felvették, közzétették, szinte azonnal)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067830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Érdekes jogesetek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err="1" smtClean="0"/>
              <a:t>Louboutin</a:t>
            </a:r>
            <a:r>
              <a:rPr lang="hu-HU" dirty="0" smtClean="0"/>
              <a:t> c/a YSL</a:t>
            </a:r>
          </a:p>
          <a:p>
            <a:r>
              <a:rPr lang="hu-HU" dirty="0" smtClean="0"/>
              <a:t>A </a:t>
            </a:r>
            <a:r>
              <a:rPr lang="hu-HU" dirty="0" smtClean="0"/>
              <a:t>per </a:t>
            </a:r>
            <a:r>
              <a:rPr lang="hu-HU" dirty="0" smtClean="0"/>
              <a:t>az elhíresült piros talp, mint védjegy jogosulatlan használata és tisztességtelen verseny miatt indult </a:t>
            </a:r>
            <a:r>
              <a:rPr lang="hu-HU" dirty="0" err="1" smtClean="0"/>
              <a:t>NY-ban</a:t>
            </a:r>
            <a:r>
              <a:rPr lang="hu-HU" dirty="0" smtClean="0"/>
              <a:t>. A bíróság végül elutasította L. keresetét, mondván, hogy nem sajátíthatja ki a vörös színt.</a:t>
            </a:r>
          </a:p>
          <a:p>
            <a:r>
              <a:rPr lang="hu-HU" dirty="0" smtClean="0"/>
              <a:t>Viszont kérdésessé vált, hogy egyáltalán hogy kaphatott védjegyoltalmat?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188637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Érdekes jogesetek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sz="2400" dirty="0" err="1" smtClean="0"/>
              <a:t>Dior</a:t>
            </a:r>
            <a:r>
              <a:rPr lang="hu-HU" sz="2400" dirty="0" smtClean="0"/>
              <a:t> védjegyjogosultja magas </a:t>
            </a:r>
            <a:r>
              <a:rPr lang="hu-HU" sz="2400" dirty="0" err="1" smtClean="0"/>
              <a:t>presztizsértékű</a:t>
            </a:r>
            <a:r>
              <a:rPr lang="hu-HU" sz="2400" dirty="0" smtClean="0"/>
              <a:t> fűzőknek.</a:t>
            </a:r>
          </a:p>
          <a:p>
            <a:r>
              <a:rPr lang="hu-HU" sz="2400" dirty="0" smtClean="0"/>
              <a:t>SIL (</a:t>
            </a:r>
            <a:r>
              <a:rPr lang="hu-HU" sz="2400" dirty="0" err="1" smtClean="0"/>
              <a:t>Société</a:t>
            </a:r>
            <a:r>
              <a:rPr lang="hu-HU" sz="2400" dirty="0" smtClean="0"/>
              <a:t> </a:t>
            </a:r>
            <a:r>
              <a:rPr lang="hu-HU" sz="2400" dirty="0" err="1" smtClean="0"/>
              <a:t>Industrielle</a:t>
            </a:r>
            <a:r>
              <a:rPr lang="hu-HU" sz="2400" dirty="0" smtClean="0"/>
              <a:t> </a:t>
            </a:r>
            <a:r>
              <a:rPr lang="hu-HU" sz="2400" dirty="0" err="1" smtClean="0"/>
              <a:t>Lingerie</a:t>
            </a:r>
            <a:r>
              <a:rPr lang="hu-HU" sz="2400" dirty="0" smtClean="0"/>
              <a:t>) és </a:t>
            </a:r>
            <a:r>
              <a:rPr lang="hu-HU" sz="2400" dirty="0" err="1" smtClean="0"/>
              <a:t>Dior</a:t>
            </a:r>
            <a:r>
              <a:rPr lang="hu-HU" sz="2400" dirty="0" smtClean="0"/>
              <a:t> </a:t>
            </a:r>
            <a:r>
              <a:rPr lang="hu-HU" sz="2400" dirty="0" err="1" smtClean="0"/>
              <a:t>licenciaszeződést</a:t>
            </a:r>
            <a:r>
              <a:rPr lang="hu-HU" sz="2400" dirty="0" smtClean="0"/>
              <a:t> kötöttek a termék forgalmazására.</a:t>
            </a:r>
          </a:p>
          <a:p>
            <a:r>
              <a:rPr lang="hu-HU" sz="2400" dirty="0" err="1" smtClean="0"/>
              <a:t>Dior</a:t>
            </a:r>
            <a:r>
              <a:rPr lang="hu-HU" sz="2400" dirty="0" smtClean="0"/>
              <a:t> kikötötte, hogy nem értékesíthet akciós áruházaknak.</a:t>
            </a:r>
          </a:p>
          <a:p>
            <a:r>
              <a:rPr lang="hu-HU" sz="2400" dirty="0" smtClean="0"/>
              <a:t>SIL mégis átadta a termékeket egy akciós árukat forgalmazó cégnek.</a:t>
            </a:r>
          </a:p>
          <a:p>
            <a:r>
              <a:rPr lang="hu-HU" sz="2400" dirty="0" err="1" smtClean="0"/>
              <a:t>Dior</a:t>
            </a:r>
            <a:r>
              <a:rPr lang="hu-HU" sz="2400" dirty="0" smtClean="0"/>
              <a:t> pert indított szerződésszegésre hivatkozva és védjegybitorlás megállapítását is kérte.</a:t>
            </a:r>
          </a:p>
          <a:p>
            <a:r>
              <a:rPr lang="hu-HU" sz="2400" dirty="0" smtClean="0"/>
              <a:t>A pert a </a:t>
            </a:r>
            <a:r>
              <a:rPr lang="hu-HU" sz="2400" dirty="0" err="1" smtClean="0"/>
              <a:t>Dior</a:t>
            </a:r>
            <a:r>
              <a:rPr lang="hu-HU" sz="2400" dirty="0" smtClean="0"/>
              <a:t> megnyerte. Az indokolás szerint mivel licencia-szerződésszegéssel adta át a terméket a SIL az akciós áruháznak, ezért a </a:t>
            </a:r>
            <a:r>
              <a:rPr lang="hu-HU" sz="2400" dirty="0" err="1" smtClean="0"/>
              <a:t>Dior</a:t>
            </a:r>
            <a:r>
              <a:rPr lang="hu-HU" sz="2400" dirty="0" smtClean="0"/>
              <a:t> </a:t>
            </a:r>
            <a:r>
              <a:rPr lang="hu-HU" sz="2400" dirty="0" err="1" smtClean="0"/>
              <a:t>a</a:t>
            </a:r>
            <a:r>
              <a:rPr lang="hu-HU" sz="2400" dirty="0" smtClean="0"/>
              <a:t> védjegyének használatához sem járulhatott hozzá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054511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Érdekes jogesetek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Levi Strauss pert nyert Németországban a svájci Colosseum </a:t>
            </a:r>
            <a:r>
              <a:rPr lang="hu-HU" dirty="0" err="1" smtClean="0"/>
              <a:t>Holdings-szal</a:t>
            </a:r>
            <a:r>
              <a:rPr lang="hu-HU" dirty="0" smtClean="0"/>
              <a:t> szemben.</a:t>
            </a:r>
          </a:p>
          <a:p>
            <a:r>
              <a:rPr lang="hu-HU" dirty="0" smtClean="0"/>
              <a:t>Colosseum azt a jogsértést követte el, hogy olyan nadrágokat értékesített, amelyek farzsebének jobb oldali szegésére a Levi Strauss farmerek „</a:t>
            </a:r>
            <a:r>
              <a:rPr lang="hu-HU" dirty="0" err="1" smtClean="0"/>
              <a:t>red</a:t>
            </a:r>
            <a:r>
              <a:rPr lang="hu-HU" dirty="0" smtClean="0"/>
              <a:t> </a:t>
            </a:r>
            <a:r>
              <a:rPr lang="hu-HU" dirty="0" err="1" smtClean="0"/>
              <a:t>tab</a:t>
            </a:r>
            <a:r>
              <a:rPr lang="hu-HU" dirty="0" smtClean="0"/>
              <a:t>” jeléhez hasonló kis téglalapokat varrt.</a:t>
            </a:r>
          </a:p>
          <a:p>
            <a:r>
              <a:rPr lang="hu-HU" dirty="0" smtClean="0"/>
              <a:t>Ezt a </a:t>
            </a:r>
            <a:r>
              <a:rPr lang="hu-HU" dirty="0" err="1" smtClean="0"/>
              <a:t>red</a:t>
            </a:r>
            <a:r>
              <a:rPr lang="hu-HU" dirty="0" smtClean="0"/>
              <a:t> </a:t>
            </a:r>
            <a:r>
              <a:rPr lang="hu-HU" dirty="0" err="1" smtClean="0"/>
              <a:t>tab-et</a:t>
            </a:r>
            <a:r>
              <a:rPr lang="hu-HU" dirty="0" smtClean="0"/>
              <a:t> közösségi védjegy is védi.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548095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Érdekes jogesetek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Louis </a:t>
            </a:r>
            <a:r>
              <a:rPr lang="hu-HU" dirty="0" err="1" smtClean="0"/>
              <a:t>Vuitton</a:t>
            </a:r>
            <a:r>
              <a:rPr lang="hu-HU" dirty="0" smtClean="0"/>
              <a:t> </a:t>
            </a:r>
            <a:r>
              <a:rPr lang="hu-HU" dirty="0"/>
              <a:t>M</a:t>
            </a:r>
            <a:r>
              <a:rPr lang="hu-HU" dirty="0" smtClean="0"/>
              <a:t>agyarországon </a:t>
            </a:r>
            <a:r>
              <a:rPr lang="hu-HU" dirty="0" smtClean="0"/>
              <a:t>is </a:t>
            </a:r>
            <a:r>
              <a:rPr lang="hu-HU" dirty="0" smtClean="0"/>
              <a:t>nyert </a:t>
            </a:r>
            <a:r>
              <a:rPr lang="hu-HU" dirty="0" smtClean="0"/>
              <a:t>pert!</a:t>
            </a:r>
          </a:p>
          <a:p>
            <a:r>
              <a:rPr lang="hu-HU" dirty="0" smtClean="0"/>
              <a:t>Az alperes egy cukrász volt, olyan tortát készített, aminek LV közösségi védjegyével védett táska-formája volt…</a:t>
            </a:r>
          </a:p>
          <a:p>
            <a:r>
              <a:rPr lang="hu-HU" dirty="0" smtClean="0"/>
              <a:t>Hiába védekezett saját kreativitásával, a bíróság bitorlást állapított meg.</a:t>
            </a:r>
          </a:p>
          <a:p>
            <a:r>
              <a:rPr lang="hu-HU" dirty="0" smtClean="0"/>
              <a:t>Szakmai körben ezt inkább a védjegyparódia-esetekkel rokonítjuk…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406311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Védjegyparódia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39552" y="1556792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hu-HU" dirty="0" smtClean="0"/>
              <a:t>Valójában ezt a kérdést inkább a szólás-és véleménynyilvánítás szabadsága oldaláról kell megközelíteni.</a:t>
            </a:r>
          </a:p>
          <a:p>
            <a:r>
              <a:rPr lang="hu-HU" dirty="0" smtClean="0"/>
              <a:t>Társadalmi kritika húzódik meg mögötte.</a:t>
            </a:r>
          </a:p>
          <a:p>
            <a:r>
              <a:rPr lang="hu-HU" dirty="0" smtClean="0"/>
              <a:t>Ralph Lauren leesik a lóról…</a:t>
            </a:r>
            <a:r>
              <a:rPr lang="hu-HU" dirty="0" err="1" smtClean="0"/>
              <a:t>Tread</a:t>
            </a:r>
            <a:r>
              <a:rPr lang="hu-HU" dirty="0" smtClean="0"/>
              <a:t> Pit amerikai cég védjegyet szerzett a paródiára.</a:t>
            </a:r>
          </a:p>
          <a:p>
            <a:r>
              <a:rPr lang="hu-HU" dirty="0" smtClean="0"/>
              <a:t>RL nem találta viccesnek és sajnos a bíróság sem: kimondta az összetéveszthetőséget.</a:t>
            </a:r>
          </a:p>
          <a:p>
            <a:r>
              <a:rPr lang="hu-HU" dirty="0">
                <a:hlinkClick r:id="rId2"/>
              </a:rPr>
              <a:t>http://www.papermag.com/2013/06/ten_best_streetwear_brands_fashion_logo_parodies.php</a:t>
            </a:r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62120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Jogsértés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Szerzői jogsértés</a:t>
            </a:r>
          </a:p>
          <a:p>
            <a:r>
              <a:rPr lang="hu-HU" dirty="0" smtClean="0"/>
              <a:t>Bitorlás</a:t>
            </a:r>
          </a:p>
          <a:p>
            <a:r>
              <a:rPr lang="hu-HU" dirty="0" smtClean="0"/>
              <a:t>Szellemi tulajdonjog elleni bűncselekmény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10720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Szerzői jog megsértése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1999. évi LXXVI. Tv </a:t>
            </a:r>
            <a:r>
              <a:rPr lang="hu-HU" b="1" dirty="0"/>
              <a:t>4. § </a:t>
            </a:r>
            <a:r>
              <a:rPr lang="hu-HU" dirty="0"/>
              <a:t>(1) A szerzői jog azt illeti, aki a művet megalkotta (szerző</a:t>
            </a:r>
            <a:r>
              <a:rPr lang="hu-HU" dirty="0" smtClean="0"/>
              <a:t>).</a:t>
            </a:r>
          </a:p>
          <a:p>
            <a:r>
              <a:rPr lang="hu-HU" dirty="0" smtClean="0"/>
              <a:t>Eltulajdonítják, lemásolják, utánozzák, lekoppintják, szolgaian leutánozzák </a:t>
            </a:r>
            <a:endParaRPr lang="hu-HU" dirty="0"/>
          </a:p>
          <a:p>
            <a:r>
              <a:rPr lang="hu-HU" dirty="0" smtClean="0"/>
              <a:t>Copyright/</a:t>
            </a:r>
            <a:r>
              <a:rPr lang="hu-HU" dirty="0" err="1" smtClean="0"/>
              <a:t>copyfraud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4681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D</a:t>
            </a:r>
            <a:r>
              <a:rPr lang="hu-HU" dirty="0" smtClean="0"/>
              <a:t>ivattervek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u-HU" dirty="0" smtClean="0"/>
              <a:t>Két ellentétes vélemény:</a:t>
            </a:r>
          </a:p>
          <a:p>
            <a:pPr marL="0" indent="0">
              <a:buNone/>
            </a:pPr>
            <a:r>
              <a:rPr lang="hu-HU" dirty="0" smtClean="0"/>
              <a:t>	Ihletet merít. Nem, másolja az alkotásomat!</a:t>
            </a:r>
          </a:p>
          <a:p>
            <a:pPr marL="0" indent="0">
              <a:buNone/>
            </a:pPr>
            <a:r>
              <a:rPr lang="hu-HU" dirty="0" smtClean="0"/>
              <a:t>	Hadd másolják, a hamisítás felpezsdíti az 	iparágat! Ne másolják, mert az hamisítás 	és 	tisztességtelen versenycselekedet!</a:t>
            </a:r>
          </a:p>
          <a:p>
            <a:pPr marL="0" indent="0">
              <a:buNone/>
            </a:pPr>
            <a:r>
              <a:rPr lang="hu-HU" dirty="0" smtClean="0"/>
              <a:t>	A hamisítás hasznot hoz a nagy márkáknak 	is. Nem, a hamisítás: </a:t>
            </a:r>
            <a:r>
              <a:rPr lang="hu-HU" dirty="0" smtClean="0"/>
              <a:t>jogsértés, kárt okoz.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Mind a magyar, mind az európai, mind az amerikai megközelítés ugyanaz: a divatterveket </a:t>
            </a:r>
            <a:r>
              <a:rPr lang="hu-HU" i="1" dirty="0" smtClean="0"/>
              <a:t>általában</a:t>
            </a:r>
            <a:r>
              <a:rPr lang="hu-HU" dirty="0" smtClean="0"/>
              <a:t> nem védi sem szerzői jog, sem mintaoltalom.</a:t>
            </a:r>
          </a:p>
        </p:txBody>
      </p:sp>
    </p:spTree>
    <p:extLst>
      <p:ext uri="{BB962C8B-B14F-4D97-AF65-F5344CB8AC3E}">
        <p14:creationId xmlns:p14="http://schemas.microsoft.com/office/powerpoint/2010/main" val="2488257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Divattervek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 smtClean="0"/>
              <a:t>Az első olyan per, amelyben egy divattervező képes volt megvédeni </a:t>
            </a:r>
            <a:r>
              <a:rPr lang="hu-HU" dirty="0" smtClean="0"/>
              <a:t>alkotását, </a:t>
            </a:r>
            <a:r>
              <a:rPr lang="hu-HU" dirty="0" smtClean="0"/>
              <a:t>az Yves Saint Laurent c/ Ralph Lauren ügy volt 1994-ben: a francia bíróság szerzői jogsértés miatt kártérítésre kötelezte </a:t>
            </a:r>
            <a:r>
              <a:rPr lang="hu-HU" dirty="0" err="1" smtClean="0"/>
              <a:t>RL-t</a:t>
            </a:r>
            <a:r>
              <a:rPr lang="hu-HU" dirty="0" smtClean="0"/>
              <a:t>, aki lemásolta YSL 1966-ban tervezett fekete szmokingját.</a:t>
            </a:r>
          </a:p>
          <a:p>
            <a:r>
              <a:rPr lang="hu-HU" dirty="0" smtClean="0"/>
              <a:t>Egy hazai elhíresült eset </a:t>
            </a:r>
            <a:r>
              <a:rPr lang="hu-HU" dirty="0" smtClean="0"/>
              <a:t>Zimány </a:t>
            </a:r>
            <a:r>
              <a:rPr lang="hu-HU" dirty="0"/>
              <a:t>L</a:t>
            </a:r>
            <a:r>
              <a:rPr lang="hu-HU" dirty="0" smtClean="0"/>
              <a:t>inda „koppintása” 2009-ben: A </a:t>
            </a:r>
            <a:r>
              <a:rPr lang="hu-HU" dirty="0" err="1" smtClean="0"/>
              <a:t>Sugarbird</a:t>
            </a:r>
            <a:r>
              <a:rPr lang="hu-HU" dirty="0" smtClean="0"/>
              <a:t> számára „tervezte” (=lemásolta) Gyulai Natáliának az Iparművészeti Lektorátus által 2006-ban zsűrizett „szalagos” ruháját.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35425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Érvek a védelem ellen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 smtClean="0"/>
              <a:t>Miért nem kell a divattervet szerzői joggal védeni?</a:t>
            </a:r>
          </a:p>
          <a:p>
            <a:pPr marL="0" indent="0">
              <a:buNone/>
            </a:pPr>
            <a:r>
              <a:rPr lang="hu-HU" dirty="0" smtClean="0"/>
              <a:t>- inspiráció</a:t>
            </a:r>
          </a:p>
          <a:p>
            <a:pPr>
              <a:buFontTx/>
              <a:buChar char="-"/>
            </a:pPr>
            <a:r>
              <a:rPr lang="hu-HU" dirty="0" smtClean="0"/>
              <a:t>További innováció forrása</a:t>
            </a:r>
          </a:p>
          <a:p>
            <a:pPr>
              <a:buFontTx/>
              <a:buChar char="-"/>
            </a:pPr>
            <a:r>
              <a:rPr lang="hu-HU" dirty="0" smtClean="0"/>
              <a:t>Felesleges, úgyis lemásolják,</a:t>
            </a:r>
          </a:p>
          <a:p>
            <a:pPr>
              <a:buFontTx/>
              <a:buChar char="-"/>
            </a:pPr>
            <a:r>
              <a:rPr lang="hu-HU" dirty="0" smtClean="0"/>
              <a:t>A másolatok lenyomják az árakat, ez pozitív,</a:t>
            </a:r>
          </a:p>
          <a:p>
            <a:pPr>
              <a:buFontTx/>
              <a:buChar char="-"/>
            </a:pPr>
            <a:r>
              <a:rPr lang="hu-HU" dirty="0" smtClean="0"/>
              <a:t>A következő TED előadás jól érvel amellett, hogy a divat szabad kultúrája miért fontos:</a:t>
            </a:r>
          </a:p>
          <a:p>
            <a:pPr>
              <a:buFontTx/>
              <a:buChar char="-"/>
            </a:pPr>
            <a:r>
              <a:rPr lang="hu-HU" dirty="0" smtClean="0">
                <a:hlinkClick r:id="rId2"/>
              </a:rPr>
              <a:t>http://www.ted.com/talks/lang/hu/johanna_blakley_lessons_from_fashion_s_free_culture.html</a:t>
            </a: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1985872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divattervező, mint alkotó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Szerzői jogi tv: az alkotót megilleti a védelem!</a:t>
            </a:r>
          </a:p>
          <a:p>
            <a:r>
              <a:rPr lang="hu-HU" u="sng" dirty="0" smtClean="0"/>
              <a:t>Igen, </a:t>
            </a:r>
            <a:r>
              <a:rPr lang="hu-HU" dirty="0" smtClean="0"/>
              <a:t>szerzői jogi védelemben részesül, ha alkotása egyéni, eredeti. </a:t>
            </a:r>
            <a:r>
              <a:rPr lang="hu-HU" dirty="0" err="1" smtClean="0"/>
              <a:t>Pl</a:t>
            </a:r>
            <a:r>
              <a:rPr lang="hu-HU" dirty="0" smtClean="0"/>
              <a:t>: egy </a:t>
            </a:r>
            <a:r>
              <a:rPr lang="hu-HU" dirty="0" err="1" smtClean="0"/>
              <a:t>Triumph-kollekciót</a:t>
            </a:r>
            <a:r>
              <a:rPr lang="hu-HU" dirty="0" smtClean="0"/>
              <a:t> a német bíróság 2009-ben egyedi, különleges kialakítása miatt iparművészeti alkotásnak minősített.</a:t>
            </a:r>
          </a:p>
          <a:p>
            <a:r>
              <a:rPr lang="hu-HU" u="sng" dirty="0" smtClean="0"/>
              <a:t>Igen, </a:t>
            </a:r>
            <a:r>
              <a:rPr lang="hu-HU" dirty="0" smtClean="0"/>
              <a:t>ha az alkotás világviszonylatban új és egyéni jellegű: formatervezési mintaoltalom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38067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Bitorlás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u-HU" sz="2400" b="1" u="sng" dirty="0" smtClean="0"/>
              <a:t>Védjegybitorlást </a:t>
            </a:r>
            <a:r>
              <a:rPr lang="hu-HU" sz="2400" dirty="0"/>
              <a:t>követ el, aki a védjegy árujegyzékében szereplő vagy ahhoz hasonló áruval kapcsolatban jogosulatlanul használja más védjegyét vagy </a:t>
            </a:r>
            <a:r>
              <a:rPr lang="hu-HU" sz="2400" dirty="0" smtClean="0"/>
              <a:t>ahhoz összetéveszthetőségig </a:t>
            </a:r>
            <a:r>
              <a:rPr lang="hu-HU" sz="2400" dirty="0"/>
              <a:t>hasonló más megjelölést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Ki használja jogosulatlanul? </a:t>
            </a:r>
          </a:p>
          <a:p>
            <a:pPr marL="0" indent="0">
              <a:buNone/>
            </a:pPr>
            <a:r>
              <a:rPr lang="hu-HU" sz="2400" dirty="0" smtClean="0"/>
              <a:t>	Ha nem ő a bejegyzett védjegytulajdonos</a:t>
            </a:r>
          </a:p>
          <a:p>
            <a:pPr marL="0" indent="0">
              <a:buNone/>
            </a:pPr>
            <a:r>
              <a:rPr lang="hu-HU" sz="2400" dirty="0" smtClean="0"/>
              <a:t>	Ha nem adott másnak használati engedélyt (</a:t>
            </a:r>
            <a:r>
              <a:rPr lang="hu-HU" sz="2400" dirty="0" err="1" smtClean="0"/>
              <a:t>licenciaszerződéssel</a:t>
            </a:r>
            <a:r>
              <a:rPr lang="hu-HU" sz="2400" dirty="0" smtClean="0"/>
              <a:t>)</a:t>
            </a:r>
          </a:p>
          <a:p>
            <a:r>
              <a:rPr lang="hu-HU" sz="2400" dirty="0" smtClean="0"/>
              <a:t>Bírósági út: polgári jogi igények (megállapítás, eltiltás, gazdagodás kiadása, kártérítés), büntetőjogi szankciók (100 e Ft felett)</a:t>
            </a:r>
          </a:p>
          <a:p>
            <a:r>
              <a:rPr lang="hu-HU" sz="2400" b="1" u="sng" dirty="0" smtClean="0"/>
              <a:t>Formatervezési mintaoltalmat sért </a:t>
            </a:r>
            <a:r>
              <a:rPr lang="hu-HU" sz="2400" dirty="0" smtClean="0"/>
              <a:t>az, akinek nincs engedélye a használatra. Bírósági út.</a:t>
            </a:r>
            <a:endParaRPr lang="hu-HU" sz="2400" dirty="0"/>
          </a:p>
          <a:p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9232384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Érdekes jogesetek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 smtClean="0"/>
              <a:t>1. A párizsi bíróság néhány napja a </a:t>
            </a:r>
            <a:r>
              <a:rPr lang="hu-HU" dirty="0" err="1" smtClean="0"/>
              <a:t>Dior</a:t>
            </a:r>
            <a:r>
              <a:rPr lang="hu-HU" dirty="0" smtClean="0"/>
              <a:t> javára döntött, aki sérelmezte, hogy egy </a:t>
            </a:r>
            <a:r>
              <a:rPr lang="hu-HU" dirty="0" err="1" smtClean="0"/>
              <a:t>Ash</a:t>
            </a:r>
            <a:r>
              <a:rPr lang="hu-HU" dirty="0" smtClean="0"/>
              <a:t> </a:t>
            </a:r>
            <a:r>
              <a:rPr lang="hu-HU" dirty="0" err="1" smtClean="0"/>
              <a:t>Distribution</a:t>
            </a:r>
            <a:r>
              <a:rPr lang="hu-HU" dirty="0" smtClean="0"/>
              <a:t> nevű cég lekoppintotta az </a:t>
            </a:r>
            <a:r>
              <a:rPr lang="hu-HU" dirty="0" err="1" smtClean="0"/>
              <a:t>Extreme</a:t>
            </a:r>
            <a:r>
              <a:rPr lang="hu-HU" dirty="0" smtClean="0"/>
              <a:t> </a:t>
            </a:r>
            <a:r>
              <a:rPr lang="hu-HU" dirty="0" err="1" smtClean="0"/>
              <a:t>Dior</a:t>
            </a:r>
            <a:r>
              <a:rPr lang="hu-HU" dirty="0" smtClean="0"/>
              <a:t> nevű cipőjét, megsértve ezzel szerzői jogait + nem regisztrált közösségi formatervezési mintáját. Miért érdekes? Mert ha nem hordozott volna újdonságot és egyéni jelleget a cipő, és a jogsértő </a:t>
            </a:r>
            <a:r>
              <a:rPr lang="hu-HU" dirty="0" err="1" smtClean="0"/>
              <a:t>Ash</a:t>
            </a:r>
            <a:r>
              <a:rPr lang="hu-HU" dirty="0" smtClean="0"/>
              <a:t> bizonyította volna, hogy már korábban megjelent ezzel a cipővel, akkor e kettős sérelem nem lett volna megállapítható. Így viszont azt állapította meg, hogy mind a szerzői jogait, mind a nem regisztrált mintáját sértette.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49190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</TotalTime>
  <Words>707</Words>
  <Application>Microsoft Office PowerPoint</Application>
  <PresentationFormat>Diavetítés a képernyőre (4:3 oldalarány)</PresentationFormat>
  <Paragraphs>72</Paragraphs>
  <Slides>15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15</vt:i4>
      </vt:variant>
    </vt:vector>
  </HeadingPairs>
  <TitlesOfParts>
    <vt:vector size="16" baseType="lpstr">
      <vt:lpstr>Office-téma</vt:lpstr>
      <vt:lpstr>designjog</vt:lpstr>
      <vt:lpstr>Jogsértés</vt:lpstr>
      <vt:lpstr>Szerzői jog megsértése</vt:lpstr>
      <vt:lpstr>Divattervek</vt:lpstr>
      <vt:lpstr>Divattervek</vt:lpstr>
      <vt:lpstr>Érvek a védelem ellen</vt:lpstr>
      <vt:lpstr>A divattervező, mint alkotó</vt:lpstr>
      <vt:lpstr>Bitorlás</vt:lpstr>
      <vt:lpstr>Érdekes jogesetek</vt:lpstr>
      <vt:lpstr>Érdekes jogesetek</vt:lpstr>
      <vt:lpstr>Érdekes jogesetek</vt:lpstr>
      <vt:lpstr>Érdekes jogesetek</vt:lpstr>
      <vt:lpstr>Érdekes jogesetek</vt:lpstr>
      <vt:lpstr>Érdekes jogesetek</vt:lpstr>
      <vt:lpstr>Védjegyparódia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designjog</dc:title>
  <dc:creator>Katalin</dc:creator>
  <cp:lastModifiedBy>Katalin</cp:lastModifiedBy>
  <cp:revision>30</cp:revision>
  <cp:lastPrinted>2013-07-05T12:33:38Z</cp:lastPrinted>
  <dcterms:created xsi:type="dcterms:W3CDTF">2013-07-04T13:10:07Z</dcterms:created>
  <dcterms:modified xsi:type="dcterms:W3CDTF">2013-07-06T19:58:13Z</dcterms:modified>
  <cp:contentStatus>Végleges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